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5"/>
  </p:notesMasterIdLst>
  <p:handoutMasterIdLst>
    <p:handoutMasterId r:id="rId16"/>
  </p:handoutMasterIdLst>
  <p:sldIdLst>
    <p:sldId id="256" r:id="rId2"/>
    <p:sldId id="257" r:id="rId3"/>
    <p:sldId id="269" r:id="rId4"/>
    <p:sldId id="267" r:id="rId5"/>
    <p:sldId id="270" r:id="rId6"/>
    <p:sldId id="271" r:id="rId7"/>
    <p:sldId id="273" r:id="rId8"/>
    <p:sldId id="276" r:id="rId9"/>
    <p:sldId id="277" r:id="rId10"/>
    <p:sldId id="279" r:id="rId11"/>
    <p:sldId id="280" r:id="rId12"/>
    <p:sldId id="266" r:id="rId13"/>
    <p:sldId id="263"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2220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7378" autoAdjust="0"/>
    <p:restoredTop sz="83306" autoAdjust="0"/>
  </p:normalViewPr>
  <p:slideViewPr>
    <p:cSldViewPr>
      <p:cViewPr>
        <p:scale>
          <a:sx n="50" d="100"/>
          <a:sy n="50" d="100"/>
        </p:scale>
        <p:origin x="-696" y="-28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77E38B2-D32F-4113-91A6-78BE5193BA5D}" type="datetimeFigureOut">
              <a:rPr lang="en-US" smtClean="0"/>
              <a:t>2/3/2012</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4694833-E9DF-44BB-9E6E-296642AD8F33}"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27E3D24-6A43-438F-8A3B-CF212B066535}" type="datetimeFigureOut">
              <a:rPr lang="en-US" smtClean="0"/>
              <a:pPr/>
              <a:t>2/3/2012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2C47069E-4716-47B3-8D47-4B372BFD053E}" type="slidenum">
              <a:rPr lang="en-US" smtClean="0"/>
              <a:pPr/>
              <a:t>‹#›</a:t>
            </a:fld>
            <a:endParaRPr lang="en-US"/>
          </a:p>
        </p:txBody>
      </p:sp>
    </p:spTree>
    <p:extLst>
      <p:ext uri="{BB962C8B-B14F-4D97-AF65-F5344CB8AC3E}">
        <p14:creationId xmlns:p14="http://schemas.microsoft.com/office/powerpoint/2010/main" xmlns="" val="36108256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4</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6</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47069E-4716-47B3-8D47-4B372BFD053E}"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16" name="Slide Number Placeholder 15"/>
          <p:cNvSpPr>
            <a:spLocks noGrp="1"/>
          </p:cNvSpPr>
          <p:nvPr>
            <p:ph type="sldNum" sz="quarter" idx="11"/>
          </p:nvPr>
        </p:nvSpPr>
        <p:spPr/>
        <p:txBody>
          <a:bodyPr/>
          <a:lstStyle/>
          <a:p>
            <a:fld id="{4AAD5B87-A928-4A1C-9054-C2F1C2C93D68}"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151F69-07DB-4CFA-997B-AAFE816683E9}" type="datetimeFigureOut">
              <a:rPr lang="en-US" smtClean="0"/>
              <a:pPr/>
              <a:t>2/3/2012</a:t>
            </a:fld>
            <a:endParaRPr lang="en-US" dirty="0"/>
          </a:p>
        </p:txBody>
      </p:sp>
      <p:sp>
        <p:nvSpPr>
          <p:cNvPr id="15" name="Slide Number Placeholder 14"/>
          <p:cNvSpPr>
            <a:spLocks noGrp="1"/>
          </p:cNvSpPr>
          <p:nvPr>
            <p:ph type="sldNum" sz="quarter" idx="15"/>
          </p:nvPr>
        </p:nvSpPr>
        <p:spPr/>
        <p:txBody>
          <a:bodyPr/>
          <a:lstStyle>
            <a:lvl1pPr algn="ctr">
              <a:defRPr/>
            </a:lvl1pPr>
          </a:lstStyle>
          <a:p>
            <a:fld id="{4AAD5B87-A928-4A1C-9054-C2F1C2C93D68}"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4AAD5B87-A928-4A1C-9054-C2F1C2C93D68}"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AAD5B87-A928-4A1C-9054-C2F1C2C93D68}"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AAD5B87-A928-4A1C-9054-C2F1C2C93D68}"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151F69-07DB-4CFA-997B-AAFE816683E9}" type="datetimeFigureOut">
              <a:rPr lang="en-US" smtClean="0"/>
              <a:pPr/>
              <a:t>2/3/2012</a:t>
            </a:fld>
            <a:endParaRPr lang="en-US" dirty="0"/>
          </a:p>
        </p:txBody>
      </p:sp>
      <p:sp>
        <p:nvSpPr>
          <p:cNvPr id="9" name="Slide Number Placeholder 8"/>
          <p:cNvSpPr>
            <a:spLocks noGrp="1"/>
          </p:cNvSpPr>
          <p:nvPr>
            <p:ph type="sldNum" sz="quarter" idx="15"/>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151F69-07DB-4CFA-997B-AAFE816683E9}" type="datetimeFigureOut">
              <a:rPr lang="en-US" smtClean="0"/>
              <a:pPr/>
              <a:t>2/3/2012</a:t>
            </a:fld>
            <a:endParaRPr lang="en-US" dirty="0"/>
          </a:p>
        </p:txBody>
      </p:sp>
      <p:sp>
        <p:nvSpPr>
          <p:cNvPr id="9" name="Slide Number Placeholder 8"/>
          <p:cNvSpPr>
            <a:spLocks noGrp="1"/>
          </p:cNvSpPr>
          <p:nvPr>
            <p:ph type="sldNum" sz="quarter" idx="11"/>
          </p:nvPr>
        </p:nvSpPr>
        <p:spPr/>
        <p:txBody>
          <a:bodyPr/>
          <a:lstStyle/>
          <a:p>
            <a:fld id="{4AAD5B87-A928-4A1C-9054-C2F1C2C93D68}"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duotone>
              <a:schemeClr val="accent5">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151F69-07DB-4CFA-997B-AAFE816683E9}" type="datetimeFigureOut">
              <a:rPr lang="en-US" smtClean="0"/>
              <a:pPr/>
              <a:t>2/3/2012</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4AAD5B87-A928-4A1C-9054-C2F1C2C93D68}"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8305800" cy="1981200"/>
          </a:xfrm>
        </p:spPr>
        <p:txBody>
          <a:bodyPr/>
          <a:lstStyle/>
          <a:p>
            <a:r>
              <a:rPr lang="fr-FR" sz="4400" b="1" dirty="0" smtClean="0">
                <a:solidFill>
                  <a:schemeClr val="accent2">
                    <a:lumMod val="75000"/>
                  </a:schemeClr>
                </a:solidFill>
              </a:rPr>
              <a:t>Atelier De Formation Sur Les Caractéristiques Essentielles De La Planification et La Gestion Intégrée Des Zones Côtières (GIZC)</a:t>
            </a:r>
            <a:endParaRPr lang="en-US" sz="44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fr-FR" sz="4000" b="1" dirty="0" smtClean="0">
                <a:solidFill>
                  <a:schemeClr val="accent2">
                    <a:lumMod val="75000"/>
                  </a:schemeClr>
                </a:solidFill>
                <a:effectLst>
                  <a:outerShdw blurRad="38100" dist="38100" dir="2700000" algn="tl">
                    <a:srgbClr val="000000">
                      <a:alpha val="43137"/>
                    </a:srgbClr>
                  </a:outerShdw>
                </a:effectLst>
              </a:rPr>
              <a:t>La Planification?</a:t>
            </a:r>
            <a:r>
              <a:rPr lang="en-US" sz="4000" b="1" dirty="0" smtClean="0">
                <a:solidFill>
                  <a:schemeClr val="accent2">
                    <a:lumMod val="75000"/>
                  </a:schemeClr>
                </a:solidFill>
                <a:effectLst>
                  <a:outerShdw blurRad="38100" dist="38100" dir="2700000" algn="tl">
                    <a:srgbClr val="000000">
                      <a:alpha val="43137"/>
                    </a:srgbClr>
                  </a:outerShdw>
                </a:effectLst>
              </a:rPr>
              <a:t>?</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458200" cy="4572000"/>
          </a:xfrm>
        </p:spPr>
        <p:txBody>
          <a:bodyPr>
            <a:noAutofit/>
          </a:bodyPr>
          <a:lstStyle/>
          <a:p>
            <a:r>
              <a:rPr lang="fr-FR" sz="2400" dirty="0" smtClean="0">
                <a:solidFill>
                  <a:schemeClr val="bg1"/>
                </a:solidFill>
              </a:rPr>
              <a:t>Le développement durable du tourisme et la Gestion Intégrée des Zones Côtières (GIZC) sont </a:t>
            </a:r>
            <a:r>
              <a:rPr lang="fr-FR" sz="2400" dirty="0" smtClean="0">
                <a:solidFill>
                  <a:schemeClr val="bg1"/>
                </a:solidFill>
              </a:rPr>
              <a:t>considérés </a:t>
            </a:r>
            <a:r>
              <a:rPr lang="fr-FR" sz="2400" dirty="0" smtClean="0">
                <a:solidFill>
                  <a:schemeClr val="bg1"/>
                </a:solidFill>
              </a:rPr>
              <a:t>comme </a:t>
            </a:r>
            <a:r>
              <a:rPr lang="fr-FR" sz="2400" b="1" dirty="0" smtClean="0">
                <a:solidFill>
                  <a:schemeClr val="bg1"/>
                </a:solidFill>
              </a:rPr>
              <a:t>2 processus parallèles, complémentaires et fortement reliées entre </a:t>
            </a:r>
            <a:r>
              <a:rPr lang="fr-FR" sz="2400" b="1" dirty="0" smtClean="0">
                <a:solidFill>
                  <a:schemeClr val="bg1"/>
                </a:solidFill>
              </a:rPr>
              <a:t>eux</a:t>
            </a:r>
            <a:r>
              <a:rPr lang="fr-FR" sz="2400" dirty="0" smtClean="0">
                <a:solidFill>
                  <a:schemeClr val="bg1"/>
                </a:solidFill>
              </a:rPr>
              <a:t>.</a:t>
            </a:r>
            <a:endParaRPr lang="en-GB" sz="2400" dirty="0" smtClean="0">
              <a:solidFill>
                <a:schemeClr val="bg1"/>
              </a:solidFill>
            </a:endParaRPr>
          </a:p>
          <a:p>
            <a:endParaRPr lang="en-US" sz="2200" dirty="0" smtClean="0">
              <a:solidFill>
                <a:schemeClr val="bg1"/>
              </a:solidFill>
            </a:endParaRPr>
          </a:p>
          <a:p>
            <a:r>
              <a:rPr lang="fr-FR" sz="2200" dirty="0" smtClean="0">
                <a:solidFill>
                  <a:schemeClr val="bg1"/>
                </a:solidFill>
              </a:rPr>
              <a:t>Les principes, les objectifs et les mesures politique de la </a:t>
            </a:r>
            <a:r>
              <a:rPr lang="fr-FR" sz="2200" b="1" dirty="0" smtClean="0">
                <a:solidFill>
                  <a:schemeClr val="bg1"/>
                </a:solidFill>
              </a:rPr>
              <a:t>GIZC contribuent largement à la mise en œuvre du développement durable du tourisme et </a:t>
            </a:r>
            <a:r>
              <a:rPr lang="fr-FR" sz="2200" b="1" i="1" dirty="0" smtClean="0">
                <a:solidFill>
                  <a:schemeClr val="bg1"/>
                </a:solidFill>
              </a:rPr>
              <a:t>vice versa.</a:t>
            </a:r>
            <a:endParaRPr lang="en-US" sz="2200" b="1" i="1" dirty="0" smtClean="0">
              <a:solidFill>
                <a:schemeClr val="bg1"/>
              </a:solidFill>
            </a:endParaRPr>
          </a:p>
          <a:p>
            <a:endParaRPr lang="en-US" sz="2200" i="1" dirty="0" smtClean="0">
              <a:solidFill>
                <a:schemeClr val="bg1"/>
              </a:solidFill>
            </a:endParaRPr>
          </a:p>
          <a:p>
            <a:r>
              <a:rPr lang="fr-FR" sz="2200" dirty="0" smtClean="0">
                <a:solidFill>
                  <a:schemeClr val="bg1"/>
                </a:solidFill>
              </a:rPr>
              <a:t>Un certain nombre d'outils de gestion offert par  la GIZC permet un développement plus rationnel du tourisme qui à son tour rend le processus de la GIZC plus efficace.</a:t>
            </a:r>
            <a:endParaRPr lang="en-US" sz="2200" dirty="0" smtClean="0">
              <a:solidFill>
                <a:schemeClr val="bg1"/>
              </a:solidFill>
            </a:endParaRPr>
          </a:p>
          <a:p>
            <a:pPr algn="just">
              <a:buNone/>
            </a:pPr>
            <a:endParaRPr lang="en-GB" sz="2200" dirty="0" smtClean="0">
              <a:solidFill>
                <a:schemeClr val="bg1"/>
              </a:solidFill>
            </a:endParaRPr>
          </a:p>
          <a:p>
            <a:pPr algn="just"/>
            <a:endParaRPr lang="en-GB" sz="2200" dirty="0" smtClean="0">
              <a:solidFill>
                <a:schemeClr val="bg1"/>
              </a:solidFill>
            </a:endParaRPr>
          </a:p>
          <a:p>
            <a:pPr algn="just"/>
            <a:endParaRPr lang="en-GB" sz="2200" dirty="0" smtClean="0">
              <a:solidFill>
                <a:schemeClr val="bg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28600" y="-304800"/>
            <a:ext cx="8915400" cy="1219200"/>
          </a:xfrm>
          <a:prstGeom prst="rect">
            <a:avLst/>
          </a:prstGeom>
          <a:ln w="6350" cap="rnd">
            <a:noFill/>
          </a:ln>
        </p:spPr>
        <p:txBody>
          <a:bodyPr vert="horz" rtlCol="0" anchor="b"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La </a:t>
            </a:r>
            <a:r>
              <a:rPr kumimoji="0" lang="en-US" sz="4000" b="1" i="0" u="none" strike="noStrike" kern="1200" cap="none" spc="-100" normalizeH="0" baseline="0" noProof="0" dirty="0" err="1"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Gestion</a:t>
            </a:r>
            <a:r>
              <a:rPr kumimoji="0" lang="en-US" sz="4000" b="1" i="0" u="none" strike="noStrike" kern="1200" cap="none" spc="-100" normalizeH="0" baseline="0" noProof="0" dirty="0" smtClean="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 des Destinations</a:t>
            </a:r>
            <a:endParaRPr kumimoji="0" lang="en-US" sz="4000" b="1" i="0" u="none" strike="noStrike" kern="1200" cap="none" spc="-100" normalizeH="0" baseline="0" noProof="0" dirty="0">
              <a:ln w="3200">
                <a:solidFill>
                  <a:schemeClr val="bg2">
                    <a:shade val="75000"/>
                    <a:alpha val="25000"/>
                  </a:schemeClr>
                </a:solidFill>
                <a:prstDash val="solid"/>
                <a:round/>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
        <p:nvSpPr>
          <p:cNvPr id="5" name="Content Placeholder 2"/>
          <p:cNvSpPr>
            <a:spLocks noGrp="1"/>
          </p:cNvSpPr>
          <p:nvPr>
            <p:ph idx="1"/>
          </p:nvPr>
        </p:nvSpPr>
        <p:spPr>
          <a:xfrm>
            <a:off x="228600" y="1219200"/>
            <a:ext cx="8458200" cy="4572000"/>
          </a:xfrm>
        </p:spPr>
        <p:txBody>
          <a:bodyPr>
            <a:noAutofit/>
          </a:bodyPr>
          <a:lstStyle/>
          <a:p>
            <a:r>
              <a:rPr lang="fr-FR" sz="2300" dirty="0" smtClean="0">
                <a:solidFill>
                  <a:schemeClr val="bg1"/>
                </a:solidFill>
              </a:rPr>
              <a:t>Est une approche proactive et coopérative de la planification, du développement et de l'application des ressources de destination pour le bénéfice de la durabilité des communautés</a:t>
            </a:r>
            <a:endParaRPr lang="en-US" sz="2300" dirty="0" smtClean="0">
              <a:solidFill>
                <a:schemeClr val="bg1"/>
              </a:solidFill>
            </a:endParaRPr>
          </a:p>
          <a:p>
            <a:endParaRPr lang="en-US" sz="2300" dirty="0" smtClean="0">
              <a:solidFill>
                <a:schemeClr val="bg1"/>
              </a:solidFill>
            </a:endParaRPr>
          </a:p>
          <a:p>
            <a:r>
              <a:rPr lang="fr-FR" sz="2300" dirty="0" smtClean="0">
                <a:solidFill>
                  <a:schemeClr val="bg1"/>
                </a:solidFill>
              </a:rPr>
              <a:t>Se compose d'un cadre stratégique </a:t>
            </a:r>
            <a:r>
              <a:rPr lang="fr-FR" sz="2300" dirty="0" smtClean="0">
                <a:solidFill>
                  <a:schemeClr val="bg1"/>
                </a:solidFill>
              </a:rPr>
              <a:t>intégré </a:t>
            </a:r>
            <a:r>
              <a:rPr lang="fr-FR" sz="2300" dirty="0" smtClean="0">
                <a:solidFill>
                  <a:schemeClr val="bg1"/>
                </a:solidFill>
              </a:rPr>
              <a:t>pour l’orientation du tourisme</a:t>
            </a:r>
            <a:endParaRPr lang="en-US" sz="2300" dirty="0" smtClean="0">
              <a:solidFill>
                <a:schemeClr val="bg1"/>
              </a:solidFill>
            </a:endParaRPr>
          </a:p>
          <a:p>
            <a:endParaRPr lang="en-US" sz="2300" dirty="0" smtClean="0">
              <a:solidFill>
                <a:schemeClr val="bg1"/>
              </a:solidFill>
            </a:endParaRPr>
          </a:p>
          <a:p>
            <a:r>
              <a:rPr lang="fr-FR" sz="2300" dirty="0" smtClean="0">
                <a:solidFill>
                  <a:schemeClr val="bg1"/>
                </a:solidFill>
              </a:rPr>
              <a:t>Crée une vision, définit des actions et des objectifs spécifiques</a:t>
            </a:r>
            <a:endParaRPr lang="en-US" sz="2300" dirty="0" smtClean="0">
              <a:solidFill>
                <a:schemeClr val="bg1"/>
              </a:solidFill>
            </a:endParaRPr>
          </a:p>
          <a:p>
            <a:endParaRPr lang="en-US" sz="2300" dirty="0" smtClean="0">
              <a:solidFill>
                <a:schemeClr val="bg1"/>
              </a:solidFill>
            </a:endParaRPr>
          </a:p>
          <a:p>
            <a:r>
              <a:rPr lang="en-US" sz="2300" dirty="0" smtClean="0">
                <a:solidFill>
                  <a:schemeClr val="bg1"/>
                </a:solidFill>
              </a:rPr>
              <a:t>Est </a:t>
            </a:r>
            <a:r>
              <a:rPr lang="fr-FR" sz="2300" dirty="0" smtClean="0">
                <a:solidFill>
                  <a:schemeClr val="bg1"/>
                </a:solidFill>
              </a:rPr>
              <a:t>dynamique, participative et adaptée aux besoins des intervenants</a:t>
            </a:r>
            <a:endParaRPr lang="en-US" sz="2300" dirty="0" smtClean="0">
              <a:solidFill>
                <a:schemeClr val="bg1"/>
              </a:solidFill>
            </a:endParaRPr>
          </a:p>
          <a:p>
            <a:endParaRPr lang="en-US" sz="2300" dirty="0" smtClean="0">
              <a:solidFill>
                <a:schemeClr val="bg1"/>
              </a:solidFill>
            </a:endParaRPr>
          </a:p>
          <a:p>
            <a:r>
              <a:rPr lang="fr-FR" sz="2300" dirty="0" smtClean="0">
                <a:solidFill>
                  <a:schemeClr val="bg1"/>
                </a:solidFill>
              </a:rPr>
              <a:t>Est une perspective à long terme</a:t>
            </a:r>
            <a:endParaRPr lang="en-GB" sz="2300" dirty="0" smtClean="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2209800"/>
            <a:ext cx="3124200" cy="838200"/>
          </a:xfrm>
          <a:prstGeom prst="rect">
            <a:avLst/>
          </a:prstGeom>
          <a:solidFill>
            <a:schemeClr val="accent6">
              <a:lumMod val="60000"/>
              <a:lumOff val="4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Stratégie du Tourisme Côtier</a:t>
            </a:r>
            <a:endParaRPr lang="fr-FR" dirty="0"/>
          </a:p>
        </p:txBody>
      </p:sp>
      <p:sp>
        <p:nvSpPr>
          <p:cNvPr id="3" name="Rectangle 2"/>
          <p:cNvSpPr/>
          <p:nvPr/>
        </p:nvSpPr>
        <p:spPr>
          <a:xfrm>
            <a:off x="1600200" y="4114800"/>
            <a:ext cx="2133600" cy="914400"/>
          </a:xfrm>
          <a:prstGeom prst="rect">
            <a:avLst/>
          </a:prstGeom>
          <a:solidFill>
            <a:schemeClr val="accent4">
              <a:lumMod val="75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mtClean="0"/>
              <a:t>Le Plan de la GIZC</a:t>
            </a:r>
            <a:endParaRPr lang="fr-FR"/>
          </a:p>
        </p:txBody>
      </p:sp>
      <p:sp>
        <p:nvSpPr>
          <p:cNvPr id="4" name="Rectangle 3"/>
          <p:cNvSpPr/>
          <p:nvPr/>
        </p:nvSpPr>
        <p:spPr>
          <a:xfrm>
            <a:off x="5257800" y="4114800"/>
            <a:ext cx="2133600" cy="914400"/>
          </a:xfrm>
          <a:prstGeom prst="rect">
            <a:avLst/>
          </a:prstGeom>
          <a:solidFill>
            <a:schemeClr val="accent5">
              <a:lumMod val="5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Le Plan de la Gestion des Destinations</a:t>
            </a:r>
            <a:endParaRPr lang="fr-FR" dirty="0"/>
          </a:p>
        </p:txBody>
      </p:sp>
      <p:sp>
        <p:nvSpPr>
          <p:cNvPr id="5" name="Rectangle 4"/>
          <p:cNvSpPr/>
          <p:nvPr/>
        </p:nvSpPr>
        <p:spPr>
          <a:xfrm>
            <a:off x="3429000" y="5715000"/>
            <a:ext cx="2133600" cy="838200"/>
          </a:xfrm>
          <a:prstGeom prst="rect">
            <a:avLst/>
          </a:prstGeom>
          <a:solidFill>
            <a:srgbClr val="00B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mtClean="0"/>
              <a:t>Le Plan de l’utilisation de la Terre</a:t>
            </a:r>
            <a:endParaRPr lang="fr-FR"/>
          </a:p>
        </p:txBody>
      </p:sp>
      <p:cxnSp>
        <p:nvCxnSpPr>
          <p:cNvPr id="6" name="Straight Arrow Connector 5"/>
          <p:cNvCxnSpPr/>
          <p:nvPr/>
        </p:nvCxnSpPr>
        <p:spPr>
          <a:xfrm rot="5400000">
            <a:off x="2704305" y="3619500"/>
            <a:ext cx="1143000" cy="1588"/>
          </a:xfrm>
          <a:prstGeom prst="straightConnector1">
            <a:avLst/>
          </a:prstGeom>
          <a:ln w="57150">
            <a:solidFill>
              <a:schemeClr val="bg2">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667000" y="304800"/>
            <a:ext cx="3810000" cy="990600"/>
          </a:xfrm>
          <a:prstGeom prst="rect">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mtClean="0"/>
              <a:t>La Politique du Tourisme/Master Plan</a:t>
            </a:r>
            <a:endParaRPr lang="fr-FR"/>
          </a:p>
        </p:txBody>
      </p:sp>
      <p:cxnSp>
        <p:nvCxnSpPr>
          <p:cNvPr id="10" name="Straight Arrow Connector 9"/>
          <p:cNvCxnSpPr/>
          <p:nvPr/>
        </p:nvCxnSpPr>
        <p:spPr>
          <a:xfrm rot="5400000">
            <a:off x="4190206" y="1752600"/>
            <a:ext cx="914400" cy="1588"/>
          </a:xfrm>
          <a:prstGeom prst="straightConnector1">
            <a:avLst/>
          </a:prstGeom>
          <a:ln w="57150">
            <a:solidFill>
              <a:schemeClr val="bg2">
                <a:lumMod val="50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5400000">
            <a:off x="5295900" y="3619500"/>
            <a:ext cx="1143000" cy="158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239294" y="5371306"/>
            <a:ext cx="685800" cy="1588"/>
          </a:xfrm>
          <a:prstGeom prst="straightConnector1">
            <a:avLst/>
          </a:prstGeom>
          <a:ln w="57150">
            <a:solidFill>
              <a:schemeClr val="bg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3" idx="3"/>
            <a:endCxn id="4" idx="1"/>
          </p:cNvCxnSpPr>
          <p:nvPr/>
        </p:nvCxnSpPr>
        <p:spPr>
          <a:xfrm>
            <a:off x="3733800" y="4572000"/>
            <a:ext cx="1524000" cy="1588"/>
          </a:xfrm>
          <a:prstGeom prst="straightConnector1">
            <a:avLst/>
          </a:prstGeom>
          <a:ln w="57150">
            <a:solidFill>
              <a:schemeClr val="bg2">
                <a:lumMod val="50000"/>
              </a:schemeClr>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a:off x="5067300" y="5371306"/>
            <a:ext cx="685800" cy="1588"/>
          </a:xfrm>
          <a:prstGeom prst="straightConnector1">
            <a:avLst/>
          </a:prstGeom>
          <a:ln w="57150">
            <a:solidFill>
              <a:schemeClr val="bg2">
                <a:lumMod val="50000"/>
              </a:schemeClr>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linds(horizontal)">
                                      <p:cBhvr>
                                        <p:cTn id="12" dur="10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ox(in)">
                                      <p:cBhvr>
                                        <p:cTn id="17" dur="1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linds(horizontal)">
                                      <p:cBhvr>
                                        <p:cTn id="22" dur="1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box(in)">
                                      <p:cBhvr>
                                        <p:cTn id="27" dur="1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linds(horizontal)">
                                      <p:cBhvr>
                                        <p:cTn id="32" dur="10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10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box(in)">
                                      <p:cBhvr>
                                        <p:cTn id="42" dur="10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blinds(horizontal)">
                                      <p:cBhvr>
                                        <p:cTn id="47" dur="1000"/>
                                        <p:tgtEl>
                                          <p:spTgt spid="21"/>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box(in)">
                                      <p:cBhvr>
                                        <p:cTn id="52" dur="1000"/>
                                        <p:tgtEl>
                                          <p:spTgt spid="9"/>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blinds(horizontal)">
                                      <p:cBhvr>
                                        <p:cTn id="5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889879"/>
            <a:ext cx="8458200" cy="2123658"/>
          </a:xfrm>
          <a:prstGeom prst="rect">
            <a:avLst/>
          </a:prstGeom>
        </p:spPr>
        <p:txBody>
          <a:bodyPr wrap="square">
            <a:spAutoFit/>
          </a:bodyPr>
          <a:lstStyle/>
          <a:p>
            <a:pPr algn="ctr"/>
            <a:r>
              <a:rPr lang="en-US" sz="6600" b="1" spc="300" dirty="0" smtClean="0">
                <a:solidFill>
                  <a:schemeClr val="accent2">
                    <a:lumMod val="75000"/>
                  </a:schemeClr>
                </a:solidFill>
                <a:effectLst>
                  <a:outerShdw blurRad="38100" dist="38100" dir="2700000" algn="tl">
                    <a:srgbClr val="000000">
                      <a:alpha val="43137"/>
                    </a:srgbClr>
                  </a:outerShdw>
                </a:effectLst>
                <a:latin typeface="Lucida Handwriting" pitchFamily="66" charset="0"/>
              </a:rPr>
              <a:t>MERCI DE ATTENTION!</a:t>
            </a:r>
            <a:endParaRPr lang="en-US" sz="6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228600"/>
            <a:ext cx="9144000" cy="1219200"/>
          </a:xfrm>
        </p:spPr>
        <p:txBody>
          <a:bodyPr>
            <a:noAutofit/>
          </a:bodyPr>
          <a:lstStyle/>
          <a:p>
            <a:pPr algn="ctr"/>
            <a:r>
              <a:rPr lang="fr-FR" sz="3600" b="1" dirty="0" smtClean="0">
                <a:solidFill>
                  <a:schemeClr val="accent2">
                    <a:lumMod val="75000"/>
                  </a:schemeClr>
                </a:solidFill>
              </a:rPr>
              <a:t>LE TOURISME CÔTIER ET LES STRATÉGIES</a:t>
            </a:r>
            <a:endParaRPr lang="fr-FR" sz="3600" b="1" dirty="0">
              <a:solidFill>
                <a:schemeClr val="accent2">
                  <a:lumMod val="75000"/>
                </a:schemeClr>
              </a:solidFill>
            </a:endParaRPr>
          </a:p>
        </p:txBody>
      </p:sp>
      <p:grpSp>
        <p:nvGrpSpPr>
          <p:cNvPr id="8" name="Group 7"/>
          <p:cNvGrpSpPr/>
          <p:nvPr/>
        </p:nvGrpSpPr>
        <p:grpSpPr>
          <a:xfrm>
            <a:off x="304800" y="1066800"/>
            <a:ext cx="8534400" cy="5486400"/>
            <a:chOff x="304800" y="1066800"/>
            <a:chExt cx="8534400" cy="5486400"/>
          </a:xfrm>
        </p:grpSpPr>
        <p:pic>
          <p:nvPicPr>
            <p:cNvPr id="1027" name="Picture 3"/>
            <p:cNvPicPr>
              <a:picLocks noChangeAspect="1" noChangeArrowheads="1"/>
            </p:cNvPicPr>
            <p:nvPr/>
          </p:nvPicPr>
          <p:blipFill>
            <a:blip r:embed="rId2" cstate="print"/>
            <a:srcRect/>
            <a:stretch>
              <a:fillRect/>
            </a:stretch>
          </p:blipFill>
          <p:spPr bwMode="auto">
            <a:xfrm>
              <a:off x="304800" y="1066800"/>
              <a:ext cx="8534400" cy="5486400"/>
            </a:xfrm>
            <a:prstGeom prst="rect">
              <a:avLst/>
            </a:prstGeom>
            <a:noFill/>
            <a:ln w="9525">
              <a:noFill/>
              <a:miter lim="800000"/>
              <a:headEnd/>
              <a:tailEnd/>
            </a:ln>
          </p:spPr>
        </p:pic>
        <p:pic>
          <p:nvPicPr>
            <p:cNvPr id="2" name="Picture 2"/>
            <p:cNvPicPr>
              <a:picLocks noChangeAspect="1" noChangeArrowheads="1"/>
            </p:cNvPicPr>
            <p:nvPr/>
          </p:nvPicPr>
          <p:blipFill>
            <a:blip r:embed="rId3" cstate="print"/>
            <a:srcRect t="3944"/>
            <a:stretch>
              <a:fillRect/>
            </a:stretch>
          </p:blipFill>
          <p:spPr bwMode="auto">
            <a:xfrm>
              <a:off x="3962400" y="4731085"/>
              <a:ext cx="914400" cy="1822115"/>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04800"/>
            <a:ext cx="8229600" cy="1219200"/>
          </a:xfrm>
        </p:spPr>
        <p:txBody>
          <a:bodyPr>
            <a:normAutofit fontScale="90000"/>
          </a:bodyPr>
          <a:lstStyle/>
          <a:p>
            <a:r>
              <a:rPr lang="fr-FR" b="1" dirty="0" smtClean="0">
                <a:solidFill>
                  <a:schemeClr val="accent2">
                    <a:lumMod val="75000"/>
                  </a:schemeClr>
                </a:solidFill>
                <a:effectLst>
                  <a:outerShdw blurRad="38100" dist="38100" dir="2700000" algn="tl">
                    <a:srgbClr val="000000">
                      <a:alpha val="43137"/>
                    </a:srgbClr>
                  </a:outerShdw>
                </a:effectLst>
              </a:rPr>
              <a:t>Le Tourisme dans les Zones Côtières</a:t>
            </a:r>
            <a:endParaRPr lang="fr-FR"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228600" y="1143000"/>
            <a:ext cx="8686800" cy="4572000"/>
          </a:xfrm>
        </p:spPr>
        <p:txBody>
          <a:bodyPr>
            <a:noAutofit/>
          </a:bodyPr>
          <a:lstStyle/>
          <a:p>
            <a:pPr marL="463550" lvl="0" indent="-381000"/>
            <a:r>
              <a:rPr lang="fr-FR" sz="2000" dirty="0" smtClean="0">
                <a:solidFill>
                  <a:schemeClr val="bg1">
                    <a:lumMod val="95000"/>
                    <a:lumOff val="5000"/>
                  </a:schemeClr>
                </a:solidFill>
              </a:rPr>
              <a:t>Les ingrédients principaux pour le tourisme côtier sont:  le soleil, la mer et le sable</a:t>
            </a:r>
            <a:endParaRPr lang="en-US" sz="2000" dirty="0" smtClean="0">
              <a:solidFill>
                <a:schemeClr val="bg1">
                  <a:lumMod val="95000"/>
                  <a:lumOff val="5000"/>
                </a:schemeClr>
              </a:solidFill>
            </a:endParaRPr>
          </a:p>
          <a:p>
            <a:pPr marL="463550" lvl="0" indent="-381000"/>
            <a:endParaRPr lang="en-US" sz="2000" dirty="0" smtClean="0">
              <a:solidFill>
                <a:schemeClr val="bg1">
                  <a:lumMod val="95000"/>
                  <a:lumOff val="5000"/>
                </a:schemeClr>
              </a:solidFill>
            </a:endParaRPr>
          </a:p>
          <a:p>
            <a:pPr marL="463550" lvl="0" indent="-381000"/>
            <a:r>
              <a:rPr lang="fr-FR" sz="2000" dirty="0" smtClean="0">
                <a:solidFill>
                  <a:schemeClr val="bg1">
                    <a:lumMod val="95000"/>
                    <a:lumOff val="5000"/>
                  </a:schemeClr>
                </a:solidFill>
              </a:rPr>
              <a:t>Est basé sur la présence des ressources uniques qui sont réunies  à l'interface de la terre et de la mer</a:t>
            </a:r>
            <a:endParaRPr lang="en-US" sz="2000" dirty="0" smtClean="0">
              <a:solidFill>
                <a:schemeClr val="bg1">
                  <a:lumMod val="95000"/>
                  <a:lumOff val="5000"/>
                </a:schemeClr>
              </a:solidFill>
            </a:endParaRPr>
          </a:p>
          <a:p>
            <a:pPr marL="463550" lvl="0" indent="-381000"/>
            <a:endParaRPr lang="en-US" sz="2000" dirty="0" smtClean="0">
              <a:solidFill>
                <a:schemeClr val="bg1">
                  <a:lumMod val="95000"/>
                  <a:lumOff val="5000"/>
                </a:schemeClr>
              </a:solidFill>
            </a:endParaRPr>
          </a:p>
          <a:p>
            <a:pPr marL="463550" lvl="0" indent="-381000"/>
            <a:r>
              <a:rPr lang="fr-FR" sz="2000" dirty="0" smtClean="0">
                <a:solidFill>
                  <a:schemeClr val="bg1">
                    <a:lumMod val="95000"/>
                    <a:lumOff val="5000"/>
                  </a:schemeClr>
                </a:solidFill>
              </a:rPr>
              <a:t>Au cours de la dernière décennie, il y a eu une augmentation dans le volume et le nombre d'activités récréatives côtières qui occupent une place importante dans le tourisme côtier</a:t>
            </a:r>
            <a:endParaRPr lang="en-US" sz="2000" dirty="0" smtClean="0">
              <a:solidFill>
                <a:schemeClr val="bg1">
                  <a:lumMod val="95000"/>
                  <a:lumOff val="5000"/>
                </a:schemeClr>
              </a:solidFill>
            </a:endParaRPr>
          </a:p>
          <a:p>
            <a:pPr marL="463550" lvl="0" indent="-381000"/>
            <a:endParaRPr lang="en-US" sz="2000" dirty="0" smtClean="0">
              <a:solidFill>
                <a:schemeClr val="bg1">
                  <a:lumMod val="95000"/>
                  <a:lumOff val="5000"/>
                </a:schemeClr>
              </a:solidFill>
            </a:endParaRPr>
          </a:p>
          <a:p>
            <a:pPr marL="463550" lvl="0" indent="-381000" algn="just"/>
            <a:r>
              <a:rPr lang="fr-FR" sz="2000" dirty="0" smtClean="0">
                <a:solidFill>
                  <a:schemeClr val="bg1">
                    <a:lumMod val="95000"/>
                    <a:lumOff val="5000"/>
                  </a:schemeClr>
                </a:solidFill>
              </a:rPr>
              <a:t>Le tourisme côtier repose fortement sur les ressources naturelles (le climat, les paysages, les écosystèmes) et culturelles (les patrimoines historiques et culturels)</a:t>
            </a:r>
            <a:endParaRPr lang="en-US" sz="2000" dirty="0" smtClean="0">
              <a:solidFill>
                <a:schemeClr val="bg1">
                  <a:lumMod val="95000"/>
                  <a:lumOff val="5000"/>
                </a:schemeClr>
              </a:solidFill>
            </a:endParaRPr>
          </a:p>
          <a:p>
            <a:pPr marL="463550" lvl="0" indent="-381000"/>
            <a:endParaRPr lang="en-US" sz="2000" dirty="0" smtClean="0">
              <a:solidFill>
                <a:schemeClr val="bg1">
                  <a:lumMod val="95000"/>
                  <a:lumOff val="5000"/>
                </a:schemeClr>
              </a:solidFill>
            </a:endParaRPr>
          </a:p>
          <a:p>
            <a:pPr marL="463550" lvl="0" indent="-381000"/>
            <a:r>
              <a:rPr lang="fr-FR" sz="2000" dirty="0" smtClean="0">
                <a:solidFill>
                  <a:schemeClr val="bg1">
                    <a:lumMod val="95000"/>
                    <a:lumOff val="5000"/>
                  </a:schemeClr>
                </a:solidFill>
              </a:rPr>
              <a:t>Englobe des activités qui peuvent être effectuées dans des endroits  particuliers et dans des conditions spécifiques</a:t>
            </a:r>
            <a:endParaRPr lang="en-US" sz="2000" dirty="0" smtClean="0">
              <a:solidFill>
                <a:schemeClr val="bg1">
                  <a:lumMod val="95000"/>
                  <a:lumOff val="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2400" y="-457200"/>
            <a:ext cx="8915400" cy="1219200"/>
          </a:xfrm>
        </p:spPr>
        <p:txBody>
          <a:bodyPr>
            <a:normAutofit/>
          </a:bodyPr>
          <a:lstStyle/>
          <a:p>
            <a:pPr algn="ctr"/>
            <a:r>
              <a:rPr lang="fr-FR" sz="3300" b="1" dirty="0" smtClean="0">
                <a:solidFill>
                  <a:schemeClr val="accent2">
                    <a:lumMod val="75000"/>
                  </a:schemeClr>
                </a:solidFill>
                <a:effectLst>
                  <a:outerShdw blurRad="38100" dist="38100" dir="2700000" algn="tl">
                    <a:srgbClr val="000000">
                      <a:alpha val="43137"/>
                    </a:srgbClr>
                  </a:outerShdw>
                </a:effectLst>
              </a:rPr>
              <a:t>L’ importance Économique du Tourisme Côtier</a:t>
            </a:r>
            <a:endParaRPr lang="en-US" sz="33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066800"/>
            <a:ext cx="8610600" cy="5715000"/>
          </a:xfrm>
        </p:spPr>
        <p:txBody>
          <a:bodyPr>
            <a:noAutofit/>
          </a:bodyPr>
          <a:lstStyle/>
          <a:p>
            <a:pPr marL="463550" lvl="0" indent="-381000"/>
            <a:r>
              <a:rPr lang="fr-FR" sz="2100" dirty="0" smtClean="0">
                <a:solidFill>
                  <a:schemeClr val="bg1">
                    <a:lumMod val="95000"/>
                    <a:lumOff val="5000"/>
                  </a:schemeClr>
                </a:solidFill>
              </a:rPr>
              <a:t>Le T.C est aperçu comme l’ activité économique principale dans de nombreux pays</a:t>
            </a:r>
          </a:p>
          <a:p>
            <a:pPr marL="463550" lvl="0" indent="-381000"/>
            <a:endParaRPr lang="fr-FR" sz="2100" dirty="0" smtClean="0">
              <a:solidFill>
                <a:schemeClr val="bg1">
                  <a:lumMod val="95000"/>
                  <a:lumOff val="5000"/>
                </a:schemeClr>
              </a:solidFill>
            </a:endParaRPr>
          </a:p>
          <a:p>
            <a:pPr marL="463550" lvl="0" indent="-381000"/>
            <a:r>
              <a:rPr lang="fr-FR" sz="2100" dirty="0" smtClean="0">
                <a:solidFill>
                  <a:schemeClr val="bg1">
                    <a:lumMod val="95000"/>
                    <a:lumOff val="5000"/>
                  </a:schemeClr>
                </a:solidFill>
              </a:rPr>
              <a:t>Selon l'OMT, le tourisme est la plus grande industrie du monde par apport au nombre de personnes impliqués et des bénéfices économiques</a:t>
            </a:r>
          </a:p>
          <a:p>
            <a:pPr marL="463550" lvl="0" indent="-381000"/>
            <a:endParaRPr lang="fr-FR" sz="2100" dirty="0" smtClean="0">
              <a:solidFill>
                <a:schemeClr val="bg1">
                  <a:lumMod val="95000"/>
                  <a:lumOff val="5000"/>
                </a:schemeClr>
              </a:solidFill>
            </a:endParaRPr>
          </a:p>
          <a:p>
            <a:pPr marL="463550" lvl="0" indent="-381000"/>
            <a:r>
              <a:rPr lang="fr-FR" sz="2100" dirty="0" smtClean="0">
                <a:solidFill>
                  <a:schemeClr val="bg1">
                    <a:lumMod val="95000"/>
                    <a:lumOff val="5000"/>
                  </a:schemeClr>
                </a:solidFill>
              </a:rPr>
              <a:t>Au cours des décennies, le T.C est considéré comme étant le plus croissant parmi l’industrie du tourisme</a:t>
            </a:r>
          </a:p>
          <a:p>
            <a:pPr marL="463550" lvl="0" indent="-381000"/>
            <a:endParaRPr lang="fr-FR" sz="2100" dirty="0" smtClean="0">
              <a:solidFill>
                <a:schemeClr val="bg1">
                  <a:lumMod val="95000"/>
                  <a:lumOff val="5000"/>
                </a:schemeClr>
              </a:solidFill>
            </a:endParaRPr>
          </a:p>
          <a:p>
            <a:pPr marL="463550" lvl="0" indent="-381000"/>
            <a:r>
              <a:rPr lang="fr-FR" sz="2100" dirty="0" smtClean="0">
                <a:solidFill>
                  <a:schemeClr val="bg1">
                    <a:lumMod val="95000"/>
                    <a:lumOff val="5000"/>
                  </a:schemeClr>
                </a:solidFill>
              </a:rPr>
              <a:t>En l'an 2000, les statistiques de l'OMT ont démontré que 12 des 15 pays les plus haut de la page de destination étaient des pays littoraux.</a:t>
            </a:r>
          </a:p>
          <a:p>
            <a:pPr marL="463550" lvl="0" indent="-381000"/>
            <a:endParaRPr lang="fr-FR" sz="2100" dirty="0" smtClean="0">
              <a:solidFill>
                <a:schemeClr val="bg1">
                  <a:lumMod val="95000"/>
                  <a:lumOff val="5000"/>
                </a:schemeClr>
              </a:solidFill>
            </a:endParaRPr>
          </a:p>
          <a:p>
            <a:pPr marL="463550" lvl="0" indent="-381000"/>
            <a:r>
              <a:rPr lang="fr-FR" sz="2100" dirty="0" smtClean="0">
                <a:solidFill>
                  <a:schemeClr val="bg1">
                    <a:lumMod val="95000"/>
                    <a:lumOff val="5000"/>
                  </a:schemeClr>
                </a:solidFill>
              </a:rPr>
              <a:t>L’importance économique du T.C est incontestable: il génère plus de revenus que la pêche ou même le transport maritime.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457200"/>
            <a:ext cx="8915400" cy="1219200"/>
          </a:xfrm>
        </p:spPr>
        <p:txBody>
          <a:bodyPr>
            <a:normAutofit/>
          </a:bodyPr>
          <a:lstStyle/>
          <a:p>
            <a:r>
              <a:rPr lang="fr-FR" sz="3300" b="1" dirty="0" smtClean="0">
                <a:solidFill>
                  <a:schemeClr val="accent2">
                    <a:lumMod val="75000"/>
                  </a:schemeClr>
                </a:solidFill>
                <a:effectLst>
                  <a:outerShdw blurRad="38100" dist="38100" dir="2700000" algn="tl">
                    <a:srgbClr val="000000">
                      <a:alpha val="43137"/>
                    </a:srgbClr>
                  </a:outerShdw>
                </a:effectLst>
              </a:rPr>
              <a:t>L’ importance Économique du Tourisme Côtier</a:t>
            </a:r>
            <a:endParaRPr lang="en-US" sz="33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990600"/>
            <a:ext cx="8610600" cy="4572000"/>
          </a:xfrm>
        </p:spPr>
        <p:txBody>
          <a:bodyPr>
            <a:noAutofit/>
          </a:bodyPr>
          <a:lstStyle/>
          <a:p>
            <a:pPr marL="463550" lvl="0" indent="-381000"/>
            <a:r>
              <a:rPr lang="fr-FR" sz="2100" dirty="0" smtClean="0">
                <a:solidFill>
                  <a:schemeClr val="bg1">
                    <a:lumMod val="95000"/>
                    <a:lumOff val="5000"/>
                  </a:schemeClr>
                </a:solidFill>
              </a:rPr>
              <a:t>Le T.C dans d'autres régions du monde est entrain de gagner de plus en plus d'importance par apport à son ampleur et à la contribution à l'économie nationale et aussi au bien être des communautés locales.</a:t>
            </a:r>
            <a:endParaRPr lang="en-US" sz="2100" dirty="0" smtClean="0">
              <a:solidFill>
                <a:schemeClr val="bg1">
                  <a:lumMod val="95000"/>
                  <a:lumOff val="5000"/>
                </a:schemeClr>
              </a:solidFill>
            </a:endParaRPr>
          </a:p>
          <a:p>
            <a:pPr marL="463550" lvl="0" indent="-381000"/>
            <a:endParaRPr lang="en-US" sz="2100" dirty="0" smtClean="0">
              <a:solidFill>
                <a:schemeClr val="bg1">
                  <a:lumMod val="95000"/>
                  <a:lumOff val="5000"/>
                </a:schemeClr>
              </a:solidFill>
            </a:endParaRPr>
          </a:p>
          <a:p>
            <a:pPr marL="463550" lvl="0" indent="-381000"/>
            <a:r>
              <a:rPr lang="fr-FR" sz="2100" dirty="0" smtClean="0">
                <a:solidFill>
                  <a:schemeClr val="bg1"/>
                </a:solidFill>
                <a:latin typeface="+mj-lt"/>
              </a:rPr>
              <a:t>Le profit rapidement acquis de l’industrie du tourisme suite à des investissements des sommes énormes  est considéré comme un moyen facile pour renforcer les économies nationales. Cela a mené à une croissance constante et souvent à des  activités touristiques très incontrôlées.</a:t>
            </a:r>
          </a:p>
          <a:p>
            <a:pPr marL="463550" lvl="0" indent="-381000"/>
            <a:endParaRPr lang="en-US" sz="2100" dirty="0" smtClean="0">
              <a:solidFill>
                <a:schemeClr val="bg1"/>
              </a:solidFill>
            </a:endParaRPr>
          </a:p>
          <a:p>
            <a:r>
              <a:rPr lang="fr-FR" sz="2100" dirty="0" smtClean="0">
                <a:solidFill>
                  <a:schemeClr val="bg1"/>
                </a:solidFill>
              </a:rPr>
              <a:t>Selon l'AEE, la croissance du tourisme en général et dans les zones côtières en particulier, est liée à 3 facteurs principaux :</a:t>
            </a:r>
            <a:endParaRPr lang="en-US" sz="2100" dirty="0" smtClean="0">
              <a:solidFill>
                <a:schemeClr val="bg1"/>
              </a:solidFill>
            </a:endParaRPr>
          </a:p>
          <a:p>
            <a:pPr marL="880110" lvl="1" indent="-514350">
              <a:buFont typeface="+mj-lt"/>
              <a:buAutoNum type="romanLcPeriod"/>
            </a:pPr>
            <a:r>
              <a:rPr lang="fr-FR" sz="2100" dirty="0" smtClean="0">
                <a:solidFill>
                  <a:schemeClr val="bg1"/>
                </a:solidFill>
              </a:rPr>
              <a:t>une augmentation des revenus personnels et des loisirs,</a:t>
            </a:r>
            <a:endParaRPr lang="en-US" sz="2100" dirty="0" smtClean="0">
              <a:solidFill>
                <a:schemeClr val="bg1"/>
              </a:solidFill>
            </a:endParaRPr>
          </a:p>
          <a:p>
            <a:pPr marL="880110" lvl="1" indent="-514350">
              <a:buFont typeface="+mj-lt"/>
              <a:buAutoNum type="romanLcPeriod"/>
            </a:pPr>
            <a:r>
              <a:rPr lang="fr-FR" sz="2100" dirty="0" smtClean="0">
                <a:solidFill>
                  <a:schemeClr val="bg1"/>
                </a:solidFill>
              </a:rPr>
              <a:t>une amélioration dans les modes de transport et</a:t>
            </a:r>
            <a:endParaRPr lang="en-US" sz="2100" dirty="0" smtClean="0">
              <a:solidFill>
                <a:schemeClr val="bg1"/>
              </a:solidFill>
            </a:endParaRPr>
          </a:p>
          <a:p>
            <a:pPr marL="880110" lvl="1" indent="-514350">
              <a:buFont typeface="+mj-lt"/>
              <a:buAutoNum type="romanLcPeriod"/>
            </a:pPr>
            <a:r>
              <a:rPr lang="fr-FR" sz="2100" dirty="0">
                <a:solidFill>
                  <a:schemeClr val="bg1"/>
                </a:solidFill>
              </a:rPr>
              <a:t>u</a:t>
            </a:r>
            <a:r>
              <a:rPr lang="fr-FR" sz="2100" dirty="0" smtClean="0">
                <a:solidFill>
                  <a:schemeClr val="bg1"/>
                </a:solidFill>
              </a:rPr>
              <a:t>ne sensibilisation d’avantage du public des destinations du monde en raison de l'amélioration des communications</a:t>
            </a:r>
            <a:endParaRPr lang="en-US" sz="2100" dirty="0" smtClean="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457200"/>
            <a:ext cx="8915400" cy="1219200"/>
          </a:xfrm>
        </p:spPr>
        <p:txBody>
          <a:bodyPr>
            <a:noAutofit/>
          </a:bodyPr>
          <a:lstStyle/>
          <a:p>
            <a:r>
              <a:rPr lang="en-US" sz="3500" b="1" dirty="0" smtClean="0">
                <a:solidFill>
                  <a:schemeClr val="accent2">
                    <a:lumMod val="75000"/>
                  </a:schemeClr>
                </a:solidFill>
                <a:effectLst>
                  <a:outerShdw blurRad="38100" dist="38100" dir="2700000" algn="tl">
                    <a:srgbClr val="000000">
                      <a:alpha val="43137"/>
                    </a:srgbClr>
                  </a:outerShdw>
                </a:effectLst>
              </a:rPr>
              <a:t/>
            </a:r>
            <a:br>
              <a:rPr lang="en-US" sz="3500" b="1" dirty="0" smtClean="0">
                <a:solidFill>
                  <a:schemeClr val="accent2">
                    <a:lumMod val="75000"/>
                  </a:schemeClr>
                </a:solidFill>
                <a:effectLst>
                  <a:outerShdw blurRad="38100" dist="38100" dir="2700000" algn="tl">
                    <a:srgbClr val="000000">
                      <a:alpha val="43137"/>
                    </a:srgbClr>
                  </a:outerShdw>
                </a:effectLst>
              </a:rPr>
            </a:br>
            <a:r>
              <a:rPr lang="en-US" sz="3500" b="1" dirty="0" smtClean="0">
                <a:solidFill>
                  <a:schemeClr val="accent2">
                    <a:lumMod val="75000"/>
                  </a:schemeClr>
                </a:solidFill>
                <a:effectLst>
                  <a:outerShdw blurRad="38100" dist="38100" dir="2700000" algn="tl">
                    <a:srgbClr val="000000">
                      <a:alpha val="43137"/>
                    </a:srgbClr>
                  </a:outerShdw>
                </a:effectLst>
              </a:rPr>
              <a:t>Les </a:t>
            </a:r>
            <a:r>
              <a:rPr lang="fr-FR" sz="3500" b="1" dirty="0" smtClean="0">
                <a:solidFill>
                  <a:schemeClr val="accent2">
                    <a:lumMod val="75000"/>
                  </a:schemeClr>
                </a:solidFill>
                <a:effectLst>
                  <a:outerShdw blurRad="38100" dist="38100" dir="2700000" algn="tl">
                    <a:srgbClr val="000000">
                      <a:alpha val="43137"/>
                    </a:srgbClr>
                  </a:outerShdw>
                </a:effectLst>
              </a:rPr>
              <a:t>Défis &amp; Les Impacts du Tourisme Côtier</a:t>
            </a:r>
            <a:endParaRPr lang="en-US" sz="35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838200"/>
            <a:ext cx="8610600" cy="4572000"/>
          </a:xfrm>
        </p:spPr>
        <p:txBody>
          <a:bodyPr>
            <a:noAutofit/>
          </a:bodyPr>
          <a:lstStyle/>
          <a:p>
            <a:r>
              <a:rPr lang="fr-FR" sz="2000" dirty="0" smtClean="0">
                <a:solidFill>
                  <a:schemeClr val="bg1"/>
                </a:solidFill>
              </a:rPr>
              <a:t>Le T.C repose sur l'utilisation des ressources environnementales et à un impact majeur sur l'environnement dans de nombreuses régions côtières</a:t>
            </a:r>
          </a:p>
          <a:p>
            <a:endParaRPr lang="fr-FR" sz="2000" dirty="0" smtClean="0">
              <a:solidFill>
                <a:schemeClr val="bg1"/>
              </a:solidFill>
            </a:endParaRPr>
          </a:p>
          <a:p>
            <a:r>
              <a:rPr lang="fr-FR" sz="2000" dirty="0" smtClean="0">
                <a:solidFill>
                  <a:schemeClr val="bg1"/>
                </a:solidFill>
              </a:rPr>
              <a:t>Une relation de dépendance mutuelle mieux qualifie la relation existante entre le tourisme et l’environnement: </a:t>
            </a:r>
            <a:r>
              <a:rPr lang="fr-FR" sz="2000" b="1" dirty="0" smtClean="0">
                <a:solidFill>
                  <a:schemeClr val="bg1"/>
                </a:solidFill>
              </a:rPr>
              <a:t>non seulement le tourisme est fortement dépendant de la qualité de l'environnement, </a:t>
            </a:r>
            <a:r>
              <a:rPr lang="fr-FR" sz="2000" u="sng" dirty="0" smtClean="0">
                <a:solidFill>
                  <a:schemeClr val="bg1"/>
                </a:solidFill>
              </a:rPr>
              <a:t>MAIS</a:t>
            </a:r>
            <a:r>
              <a:rPr lang="fr-FR" sz="2000" dirty="0" smtClean="0">
                <a:solidFill>
                  <a:schemeClr val="bg1"/>
                </a:solidFill>
              </a:rPr>
              <a:t> </a:t>
            </a:r>
            <a:r>
              <a:rPr lang="fr-FR" sz="2000" b="1" dirty="0" smtClean="0">
                <a:solidFill>
                  <a:schemeClr val="bg1"/>
                </a:solidFill>
              </a:rPr>
              <a:t>la qualité de l'environnement est également très vulnérable au développement du tourisme.</a:t>
            </a:r>
          </a:p>
          <a:p>
            <a:endParaRPr lang="fr-FR" sz="2000" b="1" dirty="0" smtClean="0">
              <a:solidFill>
                <a:schemeClr val="bg1"/>
              </a:solidFill>
            </a:endParaRPr>
          </a:p>
          <a:p>
            <a:r>
              <a:rPr lang="fr-FR" sz="2000" dirty="0" smtClean="0">
                <a:solidFill>
                  <a:schemeClr val="bg1"/>
                </a:solidFill>
              </a:rPr>
              <a:t>Les conséquences globales et environnementales du tourisme:</a:t>
            </a:r>
          </a:p>
          <a:p>
            <a:pPr marL="765810" lvl="1" indent="-400050">
              <a:buFont typeface="+mj-lt"/>
              <a:buAutoNum type="romanLcPeriod"/>
            </a:pPr>
            <a:r>
              <a:rPr lang="fr-FR" sz="2000" dirty="0" smtClean="0">
                <a:solidFill>
                  <a:schemeClr val="bg1"/>
                </a:solidFill>
              </a:rPr>
              <a:t>les changements dans l'utilisation de terres et la couverture terrestre</a:t>
            </a:r>
          </a:p>
          <a:p>
            <a:pPr marL="765810" lvl="1" indent="-400050">
              <a:buFont typeface="+mj-lt"/>
              <a:buAutoNum type="romanLcPeriod"/>
            </a:pPr>
            <a:r>
              <a:rPr lang="fr-FR" sz="2000" dirty="0" smtClean="0">
                <a:solidFill>
                  <a:schemeClr val="bg1"/>
                </a:solidFill>
              </a:rPr>
              <a:t>les utilisations de l’énergie</a:t>
            </a:r>
          </a:p>
          <a:p>
            <a:pPr marL="765810" lvl="1" indent="-400050">
              <a:buFont typeface="+mj-lt"/>
              <a:buAutoNum type="romanLcPeriod"/>
            </a:pPr>
            <a:r>
              <a:rPr lang="fr-FR" sz="2000" dirty="0" smtClean="0">
                <a:solidFill>
                  <a:schemeClr val="bg1"/>
                </a:solidFill>
              </a:rPr>
              <a:t>l’échange biotique et la disparition des espèces sauvages</a:t>
            </a:r>
          </a:p>
          <a:p>
            <a:pPr marL="765810" lvl="1" indent="-400050">
              <a:buFont typeface="+mj-lt"/>
              <a:buAutoNum type="romanLcPeriod"/>
            </a:pPr>
            <a:r>
              <a:rPr lang="fr-FR" sz="2000" dirty="0" smtClean="0">
                <a:solidFill>
                  <a:schemeClr val="bg1"/>
                </a:solidFill>
              </a:rPr>
              <a:t>l’échange et la dispersion de maladies</a:t>
            </a:r>
          </a:p>
          <a:p>
            <a:pPr marL="765810" lvl="1" indent="-400050">
              <a:buFont typeface="+mj-lt"/>
              <a:buAutoNum type="romanLcPeriod"/>
            </a:pPr>
            <a:r>
              <a:rPr lang="fr-FR" sz="2000" dirty="0" smtClean="0">
                <a:solidFill>
                  <a:schemeClr val="bg1"/>
                </a:solidFill>
              </a:rPr>
              <a:t>les changements dans la perception et la compréhension de l'environnement et</a:t>
            </a:r>
          </a:p>
          <a:p>
            <a:pPr marL="765810" lvl="1" indent="-400050">
              <a:buFont typeface="+mj-lt"/>
              <a:buAutoNum type="romanLcPeriod"/>
            </a:pPr>
            <a:r>
              <a:rPr lang="fr-FR" sz="2000" dirty="0" smtClean="0">
                <a:solidFill>
                  <a:schemeClr val="bg1"/>
                </a:solidFill>
              </a:rPr>
              <a:t>l’utilisation de l’eau.</a:t>
            </a:r>
            <a:endParaRPr lang="fr-FR" sz="2000" b="1" dirty="0" smtClean="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28600" y="-228600"/>
            <a:ext cx="8915400" cy="1219200"/>
          </a:xfrm>
        </p:spPr>
        <p:txBody>
          <a:bodyPr>
            <a:noAutofit/>
          </a:bodyPr>
          <a:lstStyle/>
          <a:p>
            <a:r>
              <a:rPr lang="fr-FR" sz="4000" b="1" dirty="0" smtClean="0">
                <a:solidFill>
                  <a:schemeClr val="accent2">
                    <a:lumMod val="75000"/>
                  </a:schemeClr>
                </a:solidFill>
                <a:effectLst>
                  <a:outerShdw blurRad="38100" dist="38100" dir="2700000" algn="tl">
                    <a:srgbClr val="000000">
                      <a:alpha val="43137"/>
                    </a:srgbClr>
                  </a:outerShdw>
                </a:effectLst>
              </a:rPr>
              <a:t>La Planification?</a:t>
            </a:r>
            <a:endParaRPr lang="fr-FR"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610600" cy="4572000"/>
          </a:xfrm>
        </p:spPr>
        <p:txBody>
          <a:bodyPr>
            <a:noAutofit/>
          </a:bodyPr>
          <a:lstStyle/>
          <a:p>
            <a:pPr algn="just"/>
            <a:r>
              <a:rPr lang="fr-FR" sz="2050" dirty="0" smtClean="0">
                <a:solidFill>
                  <a:schemeClr val="bg1"/>
                </a:solidFill>
              </a:rPr>
              <a:t>Pendant des dernières décennies, les zones côtières ont été considérés comme des espaces exclusifs pour le développement du tourisme et qui prédominent d’autres activités qui peuvent avoir un intérêt dans l'environnement côtier comme une ressource de développement.</a:t>
            </a:r>
            <a:endParaRPr lang="en-US" sz="2050" dirty="0" smtClean="0">
              <a:solidFill>
                <a:schemeClr val="bg1"/>
              </a:solidFill>
            </a:endParaRPr>
          </a:p>
          <a:p>
            <a:pPr algn="just"/>
            <a:endParaRPr lang="en-US" sz="2050" dirty="0" smtClean="0">
              <a:solidFill>
                <a:schemeClr val="bg1"/>
              </a:solidFill>
            </a:endParaRPr>
          </a:p>
          <a:p>
            <a:pPr algn="just"/>
            <a:r>
              <a:rPr lang="fr-FR" sz="2050" dirty="0" smtClean="0">
                <a:solidFill>
                  <a:schemeClr val="bg1"/>
                </a:solidFill>
              </a:rPr>
              <a:t>Le tourisme est prioritaire même dans les zones côtières qui pourraient autrement être utilisé par d'autres secteurs économiques qui pourraient définitivement connaitre des succès.</a:t>
            </a:r>
            <a:endParaRPr lang="en-US" sz="2050" dirty="0" smtClean="0">
              <a:solidFill>
                <a:schemeClr val="bg1"/>
              </a:solidFill>
            </a:endParaRPr>
          </a:p>
          <a:p>
            <a:pPr algn="just"/>
            <a:endParaRPr lang="en-US" sz="2050" dirty="0" smtClean="0">
              <a:solidFill>
                <a:schemeClr val="bg1"/>
              </a:solidFill>
            </a:endParaRPr>
          </a:p>
          <a:p>
            <a:pPr algn="just"/>
            <a:r>
              <a:rPr lang="fr-FR" sz="2050" dirty="0" smtClean="0">
                <a:solidFill>
                  <a:schemeClr val="bg1"/>
                </a:solidFill>
              </a:rPr>
              <a:t>Ainsi, conduisant à l'abus de ces précieuses territoires nationaux et à des conflits avec d'autres secteurs opposés.</a:t>
            </a:r>
            <a:endParaRPr lang="en-US" sz="2050" dirty="0" smtClean="0">
              <a:solidFill>
                <a:schemeClr val="bg1"/>
              </a:solidFill>
            </a:endParaRPr>
          </a:p>
          <a:p>
            <a:pPr algn="just"/>
            <a:endParaRPr lang="en-US" sz="2050" dirty="0" smtClean="0">
              <a:solidFill>
                <a:schemeClr val="bg1"/>
              </a:solidFill>
            </a:endParaRPr>
          </a:p>
          <a:p>
            <a:pPr algn="just"/>
            <a:r>
              <a:rPr lang="fr-FR" sz="2050" dirty="0" smtClean="0">
                <a:solidFill>
                  <a:schemeClr val="bg1"/>
                </a:solidFill>
              </a:rPr>
              <a:t>La pression touristique des zones côtières peut être tellement importante et peut entraîner à des activités non durables qui sont  particulièrement dangereuses pour les zones côtières où le tourisme est l’industrie dominante et unique.</a:t>
            </a:r>
            <a:endParaRPr lang="en-US" sz="2050" dirty="0" smtClean="0">
              <a:solidFill>
                <a:schemeClr val="bg1"/>
              </a:solidFill>
            </a:endParaRPr>
          </a:p>
          <a:p>
            <a:pPr algn="just"/>
            <a:endParaRPr lang="en-US" sz="2050" dirty="0" smtClean="0">
              <a:solidFill>
                <a:schemeClr val="bg1"/>
              </a:solidFill>
            </a:endParaRPr>
          </a:p>
          <a:p>
            <a:pPr algn="just"/>
            <a:endParaRPr lang="en-US" sz="2050" dirty="0" smtClean="0">
              <a:solidFill>
                <a:schemeClr val="bg1"/>
              </a:solidFill>
            </a:endParaRPr>
          </a:p>
          <a:p>
            <a:pPr algn="just"/>
            <a:endParaRPr lang="en-US" sz="2050" dirty="0" smtClean="0">
              <a:solidFill>
                <a:schemeClr val="bg1"/>
              </a:solidFill>
            </a:endParaRPr>
          </a:p>
          <a:p>
            <a:pPr algn="just"/>
            <a:endParaRPr lang="en-US" sz="2050" dirty="0" smtClean="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fr-FR" sz="4000" b="1" dirty="0" smtClean="0">
                <a:solidFill>
                  <a:schemeClr val="accent2">
                    <a:lumMod val="75000"/>
                  </a:schemeClr>
                </a:solidFill>
                <a:effectLst>
                  <a:outerShdw blurRad="38100" dist="38100" dir="2700000" algn="tl">
                    <a:srgbClr val="000000">
                      <a:alpha val="43137"/>
                    </a:srgbClr>
                  </a:outerShdw>
                </a:effectLst>
              </a:rPr>
              <a:t>La Planification?</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1143000"/>
            <a:ext cx="8458200" cy="4572000"/>
          </a:xfrm>
        </p:spPr>
        <p:txBody>
          <a:bodyPr>
            <a:noAutofit/>
          </a:bodyPr>
          <a:lstStyle/>
          <a:p>
            <a:pPr algn="just"/>
            <a:r>
              <a:rPr lang="fr-FR" sz="2000" dirty="0" smtClean="0">
                <a:solidFill>
                  <a:schemeClr val="bg1"/>
                </a:solidFill>
              </a:rPr>
              <a:t>Afin de </a:t>
            </a:r>
            <a:r>
              <a:rPr lang="fr-FR" sz="2000" b="1" dirty="0" smtClean="0">
                <a:solidFill>
                  <a:schemeClr val="bg1"/>
                </a:solidFill>
              </a:rPr>
              <a:t>minimiser les problèmes induites par le tourisme et de sécuriser la durabilité de l'industrie du tourisme et ainsi que des ressources côtières utilisées par d'autres secteurs</a:t>
            </a:r>
            <a:r>
              <a:rPr lang="fr-FR" sz="2000" dirty="0" smtClean="0">
                <a:solidFill>
                  <a:schemeClr val="bg1"/>
                </a:solidFill>
              </a:rPr>
              <a:t>, il faut donner </a:t>
            </a:r>
            <a:r>
              <a:rPr lang="fr-FR" sz="2000" b="1" u="sng" dirty="0" smtClean="0">
                <a:solidFill>
                  <a:schemeClr val="bg1"/>
                </a:solidFill>
              </a:rPr>
              <a:t>une attention accrue</a:t>
            </a:r>
            <a:r>
              <a:rPr lang="fr-FR" sz="2000" b="1" dirty="0" smtClean="0">
                <a:solidFill>
                  <a:schemeClr val="bg1"/>
                </a:solidFill>
              </a:rPr>
              <a:t> </a:t>
            </a:r>
            <a:r>
              <a:rPr lang="fr-FR" sz="2000" dirty="0" smtClean="0">
                <a:solidFill>
                  <a:schemeClr val="bg1"/>
                </a:solidFill>
              </a:rPr>
              <a:t>à une </a:t>
            </a:r>
            <a:r>
              <a:rPr lang="fr-FR" sz="2000" b="1" u="sng" dirty="0" smtClean="0">
                <a:solidFill>
                  <a:schemeClr val="bg1"/>
                </a:solidFill>
              </a:rPr>
              <a:t>PLANIFICATION APPROPRIÉE</a:t>
            </a:r>
            <a:r>
              <a:rPr lang="fr-FR" sz="2000" b="1" dirty="0" smtClean="0">
                <a:solidFill>
                  <a:schemeClr val="bg1"/>
                </a:solidFill>
              </a:rPr>
              <a:t> </a:t>
            </a:r>
            <a:r>
              <a:rPr lang="fr-FR" sz="2000" dirty="0" smtClean="0">
                <a:solidFill>
                  <a:schemeClr val="bg1"/>
                </a:solidFill>
              </a:rPr>
              <a:t>et </a:t>
            </a:r>
            <a:r>
              <a:rPr lang="fr-FR" sz="2000" b="1" u="sng" dirty="0" smtClean="0">
                <a:solidFill>
                  <a:schemeClr val="bg1"/>
                </a:solidFill>
              </a:rPr>
              <a:t>à une meilleure intégration du tourisme dans le développement du littoral.</a:t>
            </a:r>
            <a:endParaRPr lang="en-GB" sz="2000" b="1" u="sng" dirty="0" smtClean="0">
              <a:solidFill>
                <a:schemeClr val="bg1"/>
              </a:solidFill>
            </a:endParaRPr>
          </a:p>
          <a:p>
            <a:pPr algn="just"/>
            <a:endParaRPr lang="en-GB" sz="2000" dirty="0" smtClean="0">
              <a:solidFill>
                <a:schemeClr val="bg1"/>
              </a:solidFill>
            </a:endParaRPr>
          </a:p>
          <a:p>
            <a:pPr algn="just"/>
            <a:r>
              <a:rPr lang="fr-FR" sz="2000" dirty="0" smtClean="0">
                <a:solidFill>
                  <a:schemeClr val="bg1"/>
                </a:solidFill>
              </a:rPr>
              <a:t>Les conflits et les impacts négatifs sont principalement en raison d’ une ignorance des environnements côtiers et d’une planification inadéquate.</a:t>
            </a:r>
            <a:endParaRPr lang="en-GB" sz="2000" dirty="0" smtClean="0">
              <a:solidFill>
                <a:schemeClr val="bg1"/>
              </a:solidFill>
            </a:endParaRPr>
          </a:p>
          <a:p>
            <a:pPr algn="just"/>
            <a:endParaRPr lang="en-GB" sz="2000" dirty="0" smtClean="0">
              <a:solidFill>
                <a:schemeClr val="bg1"/>
              </a:solidFill>
            </a:endParaRPr>
          </a:p>
          <a:p>
            <a:pPr algn="just"/>
            <a:r>
              <a:rPr lang="fr-FR" sz="2000" dirty="0" smtClean="0">
                <a:solidFill>
                  <a:schemeClr val="bg1"/>
                </a:solidFill>
              </a:rPr>
              <a:t>Cela signifie qu’une meilleure connaissance de l'environnement physique des zones côtières, l'identification des utilisations actuelles et potentielles, l'évaluation de leur compatibilité mutuelle et leur compatibilité individuelle avec l'environnement et l'élaboration des stratégies intégrées et des plans , offrent tous une bonne solution pour un processus de développement plus socialement et écologiquement sain.</a:t>
            </a:r>
            <a:endParaRPr lang="en-GB" sz="2000" dirty="0" smtClean="0">
              <a:solidFill>
                <a:schemeClr val="bg1"/>
              </a:solidFill>
            </a:endParaRPr>
          </a:p>
          <a:p>
            <a:pPr algn="just"/>
            <a:endParaRPr lang="en-GB" sz="2000" dirty="0" smtClean="0"/>
          </a:p>
          <a:p>
            <a:pPr algn="just"/>
            <a:endParaRPr lang="en-GB" sz="2000" dirty="0" smtClean="0">
              <a:solidFill>
                <a:schemeClr val="bg1"/>
              </a:solidFill>
            </a:endParaRPr>
          </a:p>
          <a:p>
            <a:pPr algn="just"/>
            <a:endParaRPr lang="en-GB" sz="2000" dirty="0" smtClean="0">
              <a:solidFill>
                <a:schemeClr val="bg1"/>
              </a:solidFill>
            </a:endParaRPr>
          </a:p>
          <a:p>
            <a:pPr algn="just"/>
            <a:endParaRPr lang="en-GB" sz="2000" dirty="0" smtClean="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1000" y="-381000"/>
            <a:ext cx="8915400" cy="1219200"/>
          </a:xfrm>
        </p:spPr>
        <p:txBody>
          <a:bodyPr>
            <a:noAutofit/>
          </a:bodyPr>
          <a:lstStyle/>
          <a:p>
            <a:r>
              <a:rPr lang="fr-FR" sz="4000" b="1" dirty="0" smtClean="0">
                <a:solidFill>
                  <a:schemeClr val="accent2">
                    <a:lumMod val="75000"/>
                  </a:schemeClr>
                </a:solidFill>
                <a:effectLst>
                  <a:outerShdw blurRad="38100" dist="38100" dir="2700000" algn="tl">
                    <a:srgbClr val="000000">
                      <a:alpha val="43137"/>
                    </a:srgbClr>
                  </a:outerShdw>
                </a:effectLst>
              </a:rPr>
              <a:t>La Planification?</a:t>
            </a:r>
            <a:endParaRPr lang="en-US" sz="4000" b="1" dirty="0">
              <a:solidFill>
                <a:schemeClr val="accent2">
                  <a:lumMod val="75000"/>
                </a:schemeClr>
              </a:solidFill>
              <a:effectLst>
                <a:outerShdw blurRad="38100" dist="38100" dir="2700000" algn="tl">
                  <a:srgbClr val="000000">
                    <a:alpha val="43137"/>
                  </a:srgbClr>
                </a:outerShdw>
              </a:effectLst>
            </a:endParaRPr>
          </a:p>
        </p:txBody>
      </p:sp>
      <p:sp>
        <p:nvSpPr>
          <p:cNvPr id="5" name="Content Placeholder 2"/>
          <p:cNvSpPr>
            <a:spLocks noGrp="1"/>
          </p:cNvSpPr>
          <p:nvPr>
            <p:ph idx="1"/>
          </p:nvPr>
        </p:nvSpPr>
        <p:spPr>
          <a:xfrm>
            <a:off x="304800" y="914400"/>
            <a:ext cx="8610600" cy="4572000"/>
          </a:xfrm>
        </p:spPr>
        <p:txBody>
          <a:bodyPr>
            <a:noAutofit/>
          </a:bodyPr>
          <a:lstStyle/>
          <a:p>
            <a:r>
              <a:rPr lang="fr-FR" sz="2400" dirty="0" smtClean="0">
                <a:solidFill>
                  <a:schemeClr val="bg1"/>
                </a:solidFill>
              </a:rPr>
              <a:t>Pour la planification du développement touristique, il est </a:t>
            </a:r>
            <a:r>
              <a:rPr lang="fr-FR" sz="2400" b="1" dirty="0" smtClean="0">
                <a:solidFill>
                  <a:schemeClr val="bg1"/>
                </a:solidFill>
              </a:rPr>
              <a:t>primordial de mettre l'accent sur une planification appropriée </a:t>
            </a:r>
            <a:r>
              <a:rPr lang="fr-FR" sz="2400" b="1" dirty="0" smtClean="0">
                <a:solidFill>
                  <a:schemeClr val="bg1"/>
                </a:solidFill>
              </a:rPr>
              <a:t>apport </a:t>
            </a:r>
            <a:r>
              <a:rPr lang="fr-FR" sz="2400" b="1" dirty="0" smtClean="0">
                <a:solidFill>
                  <a:schemeClr val="bg1"/>
                </a:solidFill>
                <a:latin typeface="Cambria"/>
              </a:rPr>
              <a:t>à </a:t>
            </a:r>
            <a:r>
              <a:rPr lang="fr-FR" sz="2400" b="1" dirty="0" smtClean="0">
                <a:solidFill>
                  <a:schemeClr val="bg1"/>
                </a:solidFill>
              </a:rPr>
              <a:t>la croissance et </a:t>
            </a:r>
            <a:r>
              <a:rPr lang="fr-FR" sz="2400" b="1" dirty="0" smtClean="0">
                <a:solidFill>
                  <a:schemeClr val="bg1"/>
                </a:solidFill>
                <a:latin typeface="Cambria"/>
              </a:rPr>
              <a:t>à </a:t>
            </a:r>
            <a:r>
              <a:rPr lang="fr-FR" sz="2400" b="1" dirty="0" smtClean="0">
                <a:solidFill>
                  <a:schemeClr val="bg1"/>
                </a:solidFill>
              </a:rPr>
              <a:t>la capacité des systèmes locaux.</a:t>
            </a:r>
            <a:endParaRPr lang="en-US" sz="2400" b="1" dirty="0" smtClean="0">
              <a:solidFill>
                <a:schemeClr val="bg1"/>
              </a:solidFill>
            </a:endParaRPr>
          </a:p>
          <a:p>
            <a:endParaRPr lang="en-US" sz="2400" dirty="0" smtClean="0">
              <a:solidFill>
                <a:schemeClr val="bg1"/>
              </a:solidFill>
            </a:endParaRPr>
          </a:p>
          <a:p>
            <a:r>
              <a:rPr lang="fr-FR" sz="2400" dirty="0" smtClean="0">
                <a:solidFill>
                  <a:schemeClr val="bg1"/>
                </a:solidFill>
              </a:rPr>
              <a:t>Des outils adéquats sont essentiels pour les décideurs qui doivent avoir une idée claire des pressions touristiques possibles et des moyens de répondre à ces pressions</a:t>
            </a:r>
            <a:endParaRPr lang="en-US" sz="2400" dirty="0" smtClean="0">
              <a:solidFill>
                <a:schemeClr val="bg1"/>
              </a:solidFill>
            </a:endParaRPr>
          </a:p>
          <a:p>
            <a:endParaRPr lang="en-US" sz="2400" dirty="0" smtClean="0">
              <a:solidFill>
                <a:schemeClr val="bg1"/>
              </a:solidFill>
            </a:endParaRPr>
          </a:p>
          <a:p>
            <a:r>
              <a:rPr lang="fr-FR" sz="2400" dirty="0" smtClean="0">
                <a:solidFill>
                  <a:schemeClr val="bg1"/>
                </a:solidFill>
              </a:rPr>
              <a:t>Comme l'a dit </a:t>
            </a:r>
            <a:r>
              <a:rPr lang="fr-FR" sz="2400" dirty="0" err="1" smtClean="0">
                <a:solidFill>
                  <a:schemeClr val="bg1"/>
                </a:solidFill>
              </a:rPr>
              <a:t>Cicin</a:t>
            </a:r>
            <a:r>
              <a:rPr lang="fr-FR" sz="2400" dirty="0" smtClean="0">
                <a:solidFill>
                  <a:schemeClr val="bg1"/>
                </a:solidFill>
              </a:rPr>
              <a:t>-Sain et </a:t>
            </a:r>
            <a:r>
              <a:rPr lang="fr-FR" sz="2400" dirty="0" err="1" smtClean="0">
                <a:solidFill>
                  <a:schemeClr val="bg1"/>
                </a:solidFill>
              </a:rPr>
              <a:t>Knecht</a:t>
            </a:r>
            <a:r>
              <a:rPr lang="fr-FR" sz="2400" dirty="0" smtClean="0">
                <a:solidFill>
                  <a:schemeClr val="bg1"/>
                </a:solidFill>
              </a:rPr>
              <a:t> (1998), l'un des plus grands défis auxquels font face les gestionnaires côtières est de donner une juste place au développement du tourisme au sein de la gestion intégrée des zones côtières afin d'augmenter sa durabilité à long terme. </a:t>
            </a:r>
            <a:endParaRPr lang="en-US" sz="2400" dirty="0" smtClean="0">
              <a:solidFill>
                <a:schemeClr val="bg1"/>
              </a:solidFill>
            </a:endParaRPr>
          </a:p>
          <a:p>
            <a:endParaRPr lang="en-US" sz="2400" dirty="0" smtClean="0">
              <a:solidFill>
                <a:schemeClr val="bg1"/>
              </a:solidFill>
            </a:endParaRPr>
          </a:p>
          <a:p>
            <a:pPr algn="just"/>
            <a:endParaRPr lang="en-GB" sz="2400" dirty="0" smtClean="0">
              <a:solidFill>
                <a:schemeClr val="bg1"/>
              </a:solidFill>
            </a:endParaRPr>
          </a:p>
          <a:p>
            <a:pPr algn="just"/>
            <a:endParaRPr lang="en-GB" sz="2400" dirty="0" smtClean="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1115</TotalTime>
  <Words>1068</Words>
  <Application>Microsoft Office PowerPoint</Application>
  <PresentationFormat>On-screen Show (4:3)</PresentationFormat>
  <Paragraphs>98</Paragraphs>
  <Slides>13</Slides>
  <Notes>7</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Paper</vt:lpstr>
      <vt:lpstr>Atelier De Formation Sur Les Caractéristiques Essentielles De La Planification et La Gestion Intégrée Des Zones Côtières (GIZC)</vt:lpstr>
      <vt:lpstr>LE TOURISME CÔTIER ET LES STRATÉGIES</vt:lpstr>
      <vt:lpstr>Le Tourisme dans les Zones Côtières</vt:lpstr>
      <vt:lpstr>L’ importance Économique du Tourisme Côtier</vt:lpstr>
      <vt:lpstr>L’ importance Économique du Tourisme Côtier</vt:lpstr>
      <vt:lpstr> Les Défis &amp; Les Impacts du Tourisme Côtier</vt:lpstr>
      <vt:lpstr>La Planification?</vt:lpstr>
      <vt:lpstr>La Planification?</vt:lpstr>
      <vt:lpstr>La Planification?</vt:lpstr>
      <vt:lpstr>La Planification??</vt:lpstr>
      <vt:lpstr>Slide 11</vt:lpstr>
      <vt:lpstr>Slide 12</vt:lpstr>
      <vt:lpstr>Slide 13</vt:lpstr>
    </vt:vector>
  </TitlesOfParts>
  <Company>Yashna Ltd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Session on Essential Features of an Integrated Coastal Zone Planning &amp; Management</dc:title>
  <dc:creator>Yashna</dc:creator>
  <cp:lastModifiedBy>Sanjeev</cp:lastModifiedBy>
  <cp:revision>16</cp:revision>
  <dcterms:created xsi:type="dcterms:W3CDTF">2011-10-16T15:29:09Z</dcterms:created>
  <dcterms:modified xsi:type="dcterms:W3CDTF">2012-02-03T06:51:14Z</dcterms:modified>
</cp:coreProperties>
</file>